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charts/chart1.xml" ContentType="application/vnd.openxmlformats-officedocument.drawingml.char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Noto Serif"/>
        <a:ea typeface="Noto Serif"/>
        <a:cs typeface="Noto Serif"/>
        <a:sym typeface="Noto Serif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453197"/>
          <c:h val="0.917119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chemeClr val="accent1">
                      <a:satOff val="-3355"/>
                      <a:lumOff val="26614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chemeClr val="accent2">
                      <a:hueOff val="-2473793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chemeClr val="accent3">
                      <a:hueOff val="136527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5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45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45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45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45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Sheet1!$B$1:$D$1</c:f>
              <c:strCache>
                <c:ptCount val="3"/>
                <c:pt idx="0">
                  <c:v>Стартапы</c:v>
                </c:pt>
                <c:pt idx="1">
                  <c:v>Аутсорс</c:v>
                </c:pt>
                <c:pt idx="2">
                  <c:v>Фрилансеры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10.000000</c:v>
                </c:pt>
                <c:pt idx="1">
                  <c:v>65.000000</c:v>
                </c:pt>
                <c:pt idx="2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78954"/>
          <c:y val="0.786234"/>
          <c:w val="0.621046"/>
          <c:h val="0.21376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4500" u="none">
              <a:solidFill>
                <a:srgbClr val="000000"/>
              </a:solidFill>
              <a:latin typeface="Exo 2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" y="8786812"/>
            <a:ext cx="24378471" cy="152365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/>
          <p:nvPr>
            <p:ph type="body" sz="quarter" idx="1"/>
          </p:nvPr>
        </p:nvSpPr>
        <p:spPr>
          <a:xfrm>
            <a:off x="4833937" y="7072312"/>
            <a:ext cx="14716126" cy="25737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" y="8786812"/>
            <a:ext cx="24378471" cy="1523654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– Johnny Appleseed"/>
          <p:cNvSpPr/>
          <p:nvPr>
            <p:ph type="body" sz="quarter" idx="13"/>
          </p:nvPr>
        </p:nvSpPr>
        <p:spPr>
          <a:xfrm>
            <a:off x="4808537" y="8947546"/>
            <a:ext cx="14716126" cy="68897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Noto Serif"/>
                <a:ea typeface="Noto Serif"/>
                <a:cs typeface="Noto Serif"/>
                <a:sym typeface="Noto Serif"/>
              </a:defRPr>
            </a:lvl1pPr>
          </a:lstStyle>
          <a:p>
            <a:pPr/>
            <a:r>
              <a:t>– Johnny Appleseed</a:t>
            </a:r>
          </a:p>
        </p:txBody>
      </p:sp>
      <p:sp>
        <p:nvSpPr>
          <p:cNvPr id="99" name="“Type a quote here.”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idx="13"/>
          </p:nvPr>
        </p:nvSpPr>
        <p:spPr>
          <a:xfrm>
            <a:off x="5185569" y="884373"/>
            <a:ext cx="14012862" cy="105096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3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Noto Serif"/>
                <a:ea typeface="Noto Serif"/>
                <a:cs typeface="Noto Serif"/>
                <a:sym typeface="Noto Serif"/>
              </a:defRPr>
            </a:lvl1pPr>
            <a:lvl2pPr>
              <a:defRPr>
                <a:latin typeface="Noto Serif"/>
                <a:ea typeface="Noto Serif"/>
                <a:cs typeface="Noto Serif"/>
                <a:sym typeface="Noto Serif"/>
              </a:defRPr>
            </a:lvl2pPr>
            <a:lvl3pPr>
              <a:defRPr>
                <a:latin typeface="Noto Serif"/>
                <a:ea typeface="Noto Serif"/>
                <a:cs typeface="Noto Serif"/>
                <a:sym typeface="Noto Serif"/>
              </a:defRPr>
            </a:lvl3pPr>
            <a:lvl4pPr>
              <a:defRPr>
                <a:latin typeface="Noto Serif"/>
                <a:ea typeface="Noto Serif"/>
                <a:cs typeface="Noto Serif"/>
                <a:sym typeface="Noto Serif"/>
              </a:defRPr>
            </a:lvl4pPr>
            <a:lvl5pPr>
              <a:defRPr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1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Noto Serif"/>
                <a:ea typeface="Noto Serif"/>
                <a:cs typeface="Noto Serif"/>
                <a:sym typeface="Noto Serif"/>
              </a:defRPr>
            </a:lvl1pPr>
            <a:lvl2pPr>
              <a:defRPr>
                <a:latin typeface="Noto Serif"/>
                <a:ea typeface="Noto Serif"/>
                <a:cs typeface="Noto Serif"/>
                <a:sym typeface="Noto Serif"/>
              </a:defRPr>
            </a:lvl2pPr>
            <a:lvl3pPr>
              <a:defRPr>
                <a:latin typeface="Noto Serif"/>
                <a:ea typeface="Noto Serif"/>
                <a:cs typeface="Noto Serif"/>
                <a:sym typeface="Noto Serif"/>
              </a:defRPr>
            </a:lvl3pPr>
            <a:lvl4pPr>
              <a:defRPr>
                <a:latin typeface="Noto Serif"/>
                <a:ea typeface="Noto Serif"/>
                <a:cs typeface="Noto Serif"/>
                <a:sym typeface="Noto Serif"/>
              </a:defRPr>
            </a:lvl4pPr>
            <a:lvl5pPr>
              <a:defRPr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0794" y="738244"/>
            <a:ext cx="2223272" cy="104836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1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Noto Serif"/>
                <a:ea typeface="Noto Serif"/>
                <a:cs typeface="Noto Serif"/>
                <a:sym typeface="Noto Serif"/>
              </a:defRPr>
            </a:lvl1pPr>
            <a:lvl2pPr>
              <a:defRPr>
                <a:latin typeface="Noto Serif"/>
                <a:ea typeface="Noto Serif"/>
                <a:cs typeface="Noto Serif"/>
                <a:sym typeface="Noto Serif"/>
              </a:defRPr>
            </a:lvl2pPr>
            <a:lvl3pPr>
              <a:defRPr>
                <a:latin typeface="Noto Serif"/>
                <a:ea typeface="Noto Serif"/>
                <a:cs typeface="Noto Serif"/>
                <a:sym typeface="Noto Serif"/>
              </a:defRPr>
            </a:lvl3pPr>
            <a:lvl4pPr>
              <a:defRPr>
                <a:latin typeface="Noto Serif"/>
                <a:ea typeface="Noto Serif"/>
                <a:cs typeface="Noto Serif"/>
                <a:sym typeface="Noto Serif"/>
              </a:defRPr>
            </a:lvl4pPr>
            <a:lvl5pPr>
              <a:defRPr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0794" y="738244"/>
            <a:ext cx="2223272" cy="104836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8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Noto Serif"/>
                <a:ea typeface="Noto Serif"/>
                <a:cs typeface="Noto Serif"/>
                <a:sym typeface="Noto Serif"/>
              </a:defRPr>
            </a:lvl1pPr>
            <a:lvl2pPr>
              <a:defRPr>
                <a:latin typeface="Noto Serif"/>
                <a:ea typeface="Noto Serif"/>
                <a:cs typeface="Noto Serif"/>
                <a:sym typeface="Noto Serif"/>
              </a:defRPr>
            </a:lvl2pPr>
            <a:lvl3pPr>
              <a:defRPr>
                <a:latin typeface="Noto Serif"/>
                <a:ea typeface="Noto Serif"/>
                <a:cs typeface="Noto Serif"/>
                <a:sym typeface="Noto Serif"/>
              </a:defRPr>
            </a:lvl3pPr>
            <a:lvl4pPr>
              <a:defRPr>
                <a:latin typeface="Noto Serif"/>
                <a:ea typeface="Noto Serif"/>
                <a:cs typeface="Noto Serif"/>
                <a:sym typeface="Noto Serif"/>
              </a:defRPr>
            </a:lvl4pPr>
            <a:lvl5pPr>
              <a:defRPr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0794" y="738244"/>
            <a:ext cx="2223272" cy="104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36" y="940536"/>
            <a:ext cx="3809340" cy="64378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/>
          <p:nvPr>
            <p:ph type="body" sz="quarter" idx="1"/>
          </p:nvPr>
        </p:nvSpPr>
        <p:spPr>
          <a:xfrm>
            <a:off x="4833937" y="11519296"/>
            <a:ext cx="14716126" cy="20002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/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" y="8786812"/>
            <a:ext cx="24378471" cy="1523654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" name="Title Text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/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44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/>
          <p:nvPr>
            <p:ph type="title"/>
          </p:nvPr>
        </p:nvSpPr>
        <p:spPr>
          <a:xfrm>
            <a:off x="146128" y="625078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0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00794" y="738244"/>
            <a:ext cx="2223272" cy="104836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/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>
                <a:latin typeface="Noto Serif"/>
                <a:ea typeface="Noto Serif"/>
                <a:cs typeface="Noto Serif"/>
                <a:sym typeface="Noto Serif"/>
              </a:defRPr>
            </a:lvl1pPr>
            <a:lvl2pPr marL="808264" indent="-465364">
              <a:spcBef>
                <a:spcPts val="4500"/>
              </a:spcBef>
              <a:defRPr sz="3800">
                <a:latin typeface="Noto Serif"/>
                <a:ea typeface="Noto Serif"/>
                <a:cs typeface="Noto Serif"/>
                <a:sym typeface="Noto Serif"/>
              </a:defRPr>
            </a:lvl2pPr>
            <a:lvl3pPr marL="1151164" indent="-465364">
              <a:spcBef>
                <a:spcPts val="4500"/>
              </a:spcBef>
              <a:defRPr sz="3800">
                <a:latin typeface="Noto Serif"/>
                <a:ea typeface="Noto Serif"/>
                <a:cs typeface="Noto Serif"/>
                <a:sym typeface="Noto Serif"/>
              </a:defRPr>
            </a:lvl3pPr>
            <a:lvl4pPr marL="1494064" indent="-465364">
              <a:spcBef>
                <a:spcPts val="4500"/>
              </a:spcBef>
              <a:defRPr sz="3800">
                <a:latin typeface="Noto Serif"/>
                <a:ea typeface="Noto Serif"/>
                <a:cs typeface="Noto Serif"/>
                <a:sym typeface="Noto Serif"/>
              </a:defRPr>
            </a:lvl4pPr>
            <a:lvl5pPr marL="1836964" indent="-465364">
              <a:spcBef>
                <a:spcPts val="4500"/>
              </a:spcBef>
              <a:defRPr sz="3800">
                <a:latin typeface="Noto Serif"/>
                <a:ea typeface="Noto Serif"/>
                <a:cs typeface="Noto Serif"/>
                <a:sym typeface="Noto Serif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ody Level One…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Image"/>
          <p:cNvSpPr/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9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" y="9782078"/>
            <a:ext cx="24378471" cy="1523654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7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Exo 2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2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Relationship Id="rId3" Type="http://schemas.openxmlformats.org/officeDocument/2006/relationships/hyperlink" Target="mailto:dg@1991.vc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9C9C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2" name="1991 presentation.jpg" descr="1991 present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olve national challenges and create breakthroughs for developing economy"/>
          <p:cNvSpPr/>
          <p:nvPr/>
        </p:nvSpPr>
        <p:spPr>
          <a:xfrm>
            <a:off x="-297391" y="11603470"/>
            <a:ext cx="24978782" cy="1048364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cap="all" sz="3900">
                <a:latin typeface="Exo 2 Extra Bold"/>
                <a:ea typeface="Exo 2 Extra Bold"/>
                <a:cs typeface="Exo 2 Extra Bold"/>
                <a:sym typeface="Exo 2 Extra Bold"/>
              </a:defRPr>
            </a:lvl1pPr>
          </a:lstStyle>
          <a:p>
            <a:pPr/>
            <a:r>
              <a:t>Solve national challenges and create breakthroughs for developing economy</a:t>
            </a:r>
          </a:p>
        </p:txBody>
      </p:sp>
      <p:graphicFrame>
        <p:nvGraphicFramePr>
          <p:cNvPr id="184" name="Table"/>
          <p:cNvGraphicFramePr/>
          <p:nvPr/>
        </p:nvGraphicFramePr>
        <p:xfrm>
          <a:off x="1249617" y="3134599"/>
          <a:ext cx="4432895" cy="19956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4337644"/>
              </a:tblGrid>
              <a:tr h="1932193">
                <a:tc>
                  <a:txBody>
                    <a:bodyPr/>
                    <a:lstStyle/>
                    <a:p>
                      <a:pPr defTabSz="914400">
                        <a:defRPr sz="3900"/>
                      </a:pPr>
                    </a:p>
                  </a:txBody>
                  <a:tcPr marL="50800" marR="50800" marT="50800" marB="50800" anchor="ctr" anchorCtr="0" horzOverflow="overflow">
                    <a:lnL w="63500">
                      <a:solidFill>
                        <a:srgbClr val="FFFFFF"/>
                      </a:solidFill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0">
                      <a:miter lim="400000"/>
                    </a:lnB>
                    <a:blipFill rotWithShape="1">
                      <a:blip r:embed="rId3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pic>
        <p:nvPicPr>
          <p:cNvPr id="18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88346" y="3071099"/>
            <a:ext cx="4331078" cy="19956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Как заставить государство работать на ваш стартап"/>
          <p:cNvSpPr/>
          <p:nvPr/>
        </p:nvSpPr>
        <p:spPr>
          <a:xfrm>
            <a:off x="5358623" y="9135906"/>
            <a:ext cx="13666755" cy="22074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72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Как заставить государство работать на ваш стартап</a:t>
            </a:r>
          </a:p>
        </p:txBody>
      </p:sp>
      <p:sp>
        <p:nvSpPr>
          <p:cNvPr id="187" name="denis gursky…"/>
          <p:cNvSpPr/>
          <p:nvPr/>
        </p:nvSpPr>
        <p:spPr>
          <a:xfrm>
            <a:off x="18982510" y="6019798"/>
            <a:ext cx="6802609" cy="1350482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  <a:r>
              <a:t>denis gursky</a:t>
            </a:r>
          </a:p>
          <a:p>
            <a:pPr algn="l"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  <a:r>
              <a:t>iforum ‘17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Где взять открытые государственные данные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Где взять открытые государственные данные</a:t>
            </a:r>
          </a:p>
        </p:txBody>
      </p:sp>
      <p:grpSp>
        <p:nvGrpSpPr>
          <p:cNvPr id="245" name="Screen Shot 2016-10-28 at 09.39.01.png"/>
          <p:cNvGrpSpPr/>
          <p:nvPr/>
        </p:nvGrpSpPr>
        <p:grpSpPr>
          <a:xfrm rot="624386">
            <a:off x="13313082" y="3889828"/>
            <a:ext cx="9784981" cy="8557274"/>
            <a:chOff x="0" y="0"/>
            <a:chExt cx="9784979" cy="8557273"/>
          </a:xfrm>
        </p:grpSpPr>
        <p:pic>
          <p:nvPicPr>
            <p:cNvPr id="244" name="Screen Shot 2016-10-28 at 09.39.01.png" descr="Screen Shot 2016-10-28 at 09.39.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799" y="114300"/>
              <a:ext cx="9429381" cy="81000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3" name="Screen Shot 2016-10-28 at 09.39.01.png" descr="Screen Shot 2016-10-28 at 09.39.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84980" cy="8557274"/>
            </a:xfrm>
            <a:prstGeom prst="rect">
              <a:avLst/>
            </a:prstGeom>
            <a:effectLst/>
          </p:spPr>
        </p:pic>
      </p:grpSp>
      <p:grpSp>
        <p:nvGrpSpPr>
          <p:cNvPr id="248" name="Screen Shot 2016-10-28 at 09.38.12.png"/>
          <p:cNvGrpSpPr/>
          <p:nvPr/>
        </p:nvGrpSpPr>
        <p:grpSpPr>
          <a:xfrm>
            <a:off x="1652888" y="3366145"/>
            <a:ext cx="11523695" cy="9833239"/>
            <a:chOff x="0" y="0"/>
            <a:chExt cx="11523694" cy="9833238"/>
          </a:xfrm>
        </p:grpSpPr>
        <p:pic>
          <p:nvPicPr>
            <p:cNvPr id="247" name="Screen Shot 2016-10-28 at 09.38.12.png" descr="Screen Shot 2016-10-28 at 09.38.1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11168095" cy="93760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6" name="Screen Shot 2016-10-28 at 09.38.12.png" descr="Screen Shot 2016-10-28 at 09.38.12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523695" cy="98332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донорские средства в украине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донорские средства в украине</a:t>
            </a:r>
          </a:p>
        </p:txBody>
      </p:sp>
      <p:pic>
        <p:nvPicPr>
          <p:cNvPr id="251" name="Screen Shot 2017-05-25 at 09.37.28.png" descr="Screen Shot 2017-05-25 at 09.37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6416" y="3787980"/>
            <a:ext cx="19211168" cy="6140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Rectangle" descr="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33063" y="7543281"/>
            <a:ext cx="3997996" cy="8341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прямое вовлечение госсектора"/>
          <p:cNvSpPr/>
          <p:nvPr>
            <p:ph type="title"/>
          </p:nvPr>
        </p:nvSpPr>
        <p:spPr>
          <a:xfrm>
            <a:off x="146128" y="292910"/>
            <a:ext cx="24091744" cy="1939032"/>
          </a:xfrm>
          <a:prstGeom prst="rect">
            <a:avLst/>
          </a:prstGeom>
        </p:spPr>
        <p:txBody>
          <a:bodyPr/>
          <a:lstStyle/>
          <a:p>
            <a:pPr/>
            <a:r>
              <a:t>прямое вовлечение госсектора</a:t>
            </a:r>
          </a:p>
        </p:txBody>
      </p:sp>
      <p:graphicFrame>
        <p:nvGraphicFramePr>
          <p:cNvPr id="256" name="Table"/>
          <p:cNvGraphicFramePr/>
          <p:nvPr/>
        </p:nvGraphicFramePr>
        <p:xfrm>
          <a:off x="1031183" y="2590639"/>
          <a:ext cx="22391484" cy="988784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5580408"/>
                <a:gridCol w="5580408"/>
                <a:gridCol w="5580408"/>
                <a:gridCol w="5580408"/>
              </a:tblGrid>
              <a:tr h="4088742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EEB00"/>
                      </a:solidFill>
                      <a:miter lim="400000"/>
                    </a:lnL>
                    <a:lnR w="76200">
                      <a:solidFill>
                        <a:srgbClr val="FEEB00"/>
                      </a:solidFill>
                      <a:miter lim="400000"/>
                    </a:lnR>
                    <a:lnT w="127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EEB00"/>
                      </a:solidFill>
                      <a:miter lim="400000"/>
                    </a:lnB>
                    <a:blipFill rotWithShape="1">
                      <a:blip r:embed="rId2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EEB00"/>
                      </a:solidFill>
                      <a:miter lim="400000"/>
                    </a:lnL>
                    <a:lnR w="76200">
                      <a:solidFill>
                        <a:srgbClr val="FEEB00"/>
                      </a:solidFill>
                      <a:miter lim="400000"/>
                    </a:lnR>
                    <a:lnT w="127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EEB00"/>
                      </a:solidFill>
                      <a:miter lim="400000"/>
                    </a:lnB>
                    <a:blipFill rotWithShape="1">
                      <a:blip r:embed="rId3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EEB00"/>
                      </a:solidFill>
                      <a:miter lim="400000"/>
                    </a:lnL>
                    <a:lnR w="76200">
                      <a:solidFill>
                        <a:srgbClr val="FEEB00"/>
                      </a:solidFill>
                      <a:miter lim="400000"/>
                    </a:lnR>
                    <a:lnT w="127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EEB00"/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76200">
                      <a:solidFill>
                        <a:srgbClr val="FEEB00"/>
                      </a:solidFill>
                      <a:miter lim="400000"/>
                    </a:lnL>
                    <a:lnR w="12700">
                      <a:solidFill>
                        <a:srgbClr val="FEEB00"/>
                      </a:solidFill>
                      <a:miter lim="400000"/>
                    </a:lnR>
                    <a:lnT w="127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EEB00"/>
                      </a:solidFill>
                      <a:miter lim="400000"/>
                    </a:lnB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4844269">
                <a:tc>
                  <a:txBody>
                    <a:bodyPr/>
                    <a:lstStyle/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</a:p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  <a:r>
                        <a:rPr b="1"/>
                        <a:t>AgriEye</a:t>
                      </a:r>
                      <a:r>
                        <a:t> is an intelligent field monitoring system that combines use of government field data and spectral shots from </a:t>
                      </a:r>
                      <a:r>
                        <a:rPr i="1"/>
                        <a:t>drones</a:t>
                      </a:r>
                    </a:p>
                  </a:txBody>
                  <a:tcPr marL="50800" marR="50800" marT="50800" marB="50800" anchor="t" anchorCtr="0" horzOverflow="overflow">
                    <a:lnL w="76200">
                      <a:solidFill>
                        <a:srgbClr val="FFFFFF"/>
                      </a:solidFill>
                      <a:miter lim="400000"/>
                    </a:lnL>
                    <a:lnR w="76200">
                      <a:solidFill>
                        <a:srgbClr val="FFFFFF"/>
                      </a:solidFill>
                      <a:miter lim="400000"/>
                    </a:lnR>
                    <a:lnT w="762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</a:p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  <a:r>
                        <a:rPr b="1"/>
                        <a:t>Navizor </a:t>
                      </a:r>
                      <a:r>
                        <a:t>provides a service to DRIVERS AND LOGISTIC COMPANIES TO assess the condition of the road AND SAVE ON FUELS AND REPAIRS</a:t>
                      </a:r>
                    </a:p>
                  </a:txBody>
                  <a:tcPr marL="50800" marR="50800" marT="50800" marB="50800" anchor="t" anchorCtr="0" horzOverflow="overflow">
                    <a:lnL w="76200">
                      <a:solidFill>
                        <a:srgbClr val="FFFFFF"/>
                      </a:solidFill>
                      <a:miter lim="400000"/>
                    </a:lnL>
                    <a:lnR w="76200">
                      <a:solidFill>
                        <a:srgbClr val="FFFFFF"/>
                      </a:solidFill>
                      <a:miter lim="400000"/>
                    </a:lnR>
                    <a:lnT w="762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</a:p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  <a:r>
                        <a:rPr b="1"/>
                        <a:t>Digital Police </a:t>
                      </a:r>
                      <a:r>
                        <a:t>is an intelligent system for personal safety based on government crime data: PARKING AND WALKING NOTIFICATIONS</a:t>
                      </a:r>
                    </a:p>
                  </a:txBody>
                  <a:tcPr marL="50800" marR="50800" marT="50800" marB="50800" anchor="t" anchorCtr="0" horzOverflow="overflow">
                    <a:lnL w="76200">
                      <a:solidFill>
                        <a:srgbClr val="FFFFFF"/>
                      </a:solidFill>
                      <a:miter lim="400000"/>
                    </a:lnL>
                    <a:lnR w="76200">
                      <a:solidFill>
                        <a:srgbClr val="FFFFFF"/>
                      </a:solidFill>
                      <a:miter lim="400000"/>
                    </a:lnR>
                    <a:lnT w="762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</a:p>
                    <a:p>
                      <a:pPr algn="l">
                        <a:defRPr cap="all" sz="3700">
                          <a:latin typeface="+mn-lt"/>
                          <a:ea typeface="+mn-ea"/>
                          <a:cs typeface="+mn-cs"/>
                          <a:sym typeface="Exo 2"/>
                        </a:defRPr>
                      </a:pPr>
                      <a:r>
                        <a:rPr b="1"/>
                        <a:t>007 </a:t>
                      </a:r>
                      <a:r>
                        <a:t>is an anti-corruption system for treasury and transactions of the government institutions</a:t>
                      </a:r>
                    </a:p>
                  </a:txBody>
                  <a:tcPr marL="50800" marR="50800" marT="50800" marB="50800" anchor="t" anchorCtr="0" horzOverflow="overflow">
                    <a:lnL w="76200">
                      <a:solidFill>
                        <a:srgbClr val="FFFFFF"/>
                      </a:solidFill>
                      <a:miter lim="400000"/>
                    </a:lnL>
                    <a:lnR w="63500">
                      <a:solidFill>
                        <a:srgbClr val="FFFFFF"/>
                      </a:solidFill>
                      <a:miter lim="400000"/>
                    </a:lnR>
                    <a:lnT w="76200">
                      <a:solidFill>
                        <a:srgbClr val="FEEB00"/>
                      </a:solidFill>
                      <a:miter lim="400000"/>
                    </a:lnT>
                    <a:lnB w="762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Table"/>
          <p:cNvGraphicFramePr/>
          <p:nvPr/>
        </p:nvGraphicFramePr>
        <p:xfrm>
          <a:off x="1668703" y="2156615"/>
          <a:ext cx="21046594" cy="118618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523296"/>
                <a:gridCol w="10523296"/>
              </a:tblGrid>
              <a:tr h="5930905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R w="127000">
                      <a:solidFill>
                        <a:srgbClr val="FFFFFF"/>
                      </a:solidFill>
                      <a:miter lim="400000"/>
                    </a:lnR>
                    <a:lnB w="1270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2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B w="1270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3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  <a:tr h="5930905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</a:p>
                  </a:txBody>
                  <a:tcPr marL="50800" marR="50800" marT="50800" marB="50800" anchor="ctr" anchorCtr="0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1 year of 1991.png" descr="1 year of 19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4207" y="-707725"/>
            <a:ext cx="21175586" cy="15029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7484" y="2109920"/>
            <a:ext cx="18129032" cy="9496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6" name="12716024_878443362254841_236789937996468268_o.jpg" descr="12716024_878443362254841_236789937996468268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" y="-2476854"/>
            <a:ext cx="24384001" cy="1625203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ank you!…"/>
          <p:cNvSpPr/>
          <p:nvPr/>
        </p:nvSpPr>
        <p:spPr>
          <a:xfrm>
            <a:off x="6575541" y="8271788"/>
            <a:ext cx="10725279" cy="4450875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  <a:r>
              <a:t>thank you!</a:t>
            </a:r>
          </a:p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  <a:r>
              <a:rPr u="sng">
                <a:hlinkClick r:id="rId3" invalidUrl="" action="" tgtFrame="" tooltip="" history="1" highlightClick="0" endSnd="0"/>
              </a:rPr>
              <a:t>dg@1991.vc</a:t>
            </a:r>
          </a:p>
          <a:p>
            <a:pPr>
              <a:defRPr b="1" cap="all" sz="14400">
                <a:latin typeface="+mn-lt"/>
                <a:ea typeface="+mn-ea"/>
                <a:cs typeface="+mn-cs"/>
                <a:sym typeface="Exo 2"/>
              </a:defRPr>
            </a:pPr>
            <a:r>
              <a:t>1991.vc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очему украина все еще не технологический хаб"/>
          <p:cNvSpPr/>
          <p:nvPr>
            <p:ph type="title"/>
          </p:nvPr>
        </p:nvSpPr>
        <p:spPr>
          <a:xfrm>
            <a:off x="1597177" y="2854921"/>
            <a:ext cx="21189647" cy="6845015"/>
          </a:xfrm>
          <a:prstGeom prst="rect">
            <a:avLst/>
          </a:prstGeom>
        </p:spPr>
        <p:txBody>
          <a:bodyPr/>
          <a:lstStyle/>
          <a:p>
            <a:pPr/>
            <a:r>
              <a:rPr sz="7700"/>
              <a:t>почему</a:t>
            </a:r>
            <a:r>
              <a:t> </a:t>
            </a:r>
            <a:r>
              <a:rPr sz="15000"/>
              <a:t>украина</a:t>
            </a:r>
            <a:r>
              <a:t> все еще </a:t>
            </a:r>
            <a:r>
              <a:rPr sz="10000"/>
              <a:t>не</a:t>
            </a:r>
            <a:r>
              <a:t> </a:t>
            </a:r>
            <a:r>
              <a:rPr sz="12000"/>
              <a:t>технологический</a:t>
            </a:r>
            <a:r>
              <a:t> </a:t>
            </a:r>
            <a:r>
              <a:rPr sz="17000"/>
              <a:t>хаб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77763" y="2932670"/>
            <a:ext cx="7628473" cy="7850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инкорпорированы в украине"/>
          <p:cNvSpPr/>
          <p:nvPr/>
        </p:nvSpPr>
        <p:spPr>
          <a:xfrm>
            <a:off x="779186" y="2193372"/>
            <a:ext cx="6494438" cy="3848112"/>
          </a:xfrm>
          <a:prstGeom prst="rightArrow">
            <a:avLst>
              <a:gd name="adj1" fmla="val 32000"/>
              <a:gd name="adj2" fmla="val 21122"/>
            </a:avLst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34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инкорпорированы в украине</a:t>
            </a:r>
          </a:p>
        </p:txBody>
      </p:sp>
      <p:sp>
        <p:nvSpPr>
          <p:cNvPr id="194" name="Rectangle"/>
          <p:cNvSpPr/>
          <p:nvPr/>
        </p:nvSpPr>
        <p:spPr>
          <a:xfrm>
            <a:off x="12042116" y="5402404"/>
            <a:ext cx="1270001" cy="5002475"/>
          </a:xfrm>
          <a:prstGeom prst="rect">
            <a:avLst/>
          </a:prstGeom>
          <a:ln w="25400">
            <a:solidFill>
              <a:srgbClr val="1E1E1D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</a:p>
        </p:txBody>
      </p:sp>
      <p:sp>
        <p:nvSpPr>
          <p:cNvPr id="195" name="Rectangle"/>
          <p:cNvSpPr/>
          <p:nvPr/>
        </p:nvSpPr>
        <p:spPr>
          <a:xfrm>
            <a:off x="21520973" y="2219037"/>
            <a:ext cx="1270001" cy="8184919"/>
          </a:xfrm>
          <a:prstGeom prst="rect">
            <a:avLst/>
          </a:prstGeom>
          <a:solidFill>
            <a:srgbClr val="B7DE7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</a:p>
        </p:txBody>
      </p:sp>
      <p:sp>
        <p:nvSpPr>
          <p:cNvPr id="196" name="Line"/>
          <p:cNvSpPr/>
          <p:nvPr/>
        </p:nvSpPr>
        <p:spPr>
          <a:xfrm flipV="1">
            <a:off x="7591032" y="3101721"/>
            <a:ext cx="1" cy="11546098"/>
          </a:xfrm>
          <a:prstGeom prst="line">
            <a:avLst/>
          </a:prstGeom>
          <a:ln w="76200" cap="rnd">
            <a:solidFill>
              <a:srgbClr val="C54526"/>
            </a:solidFill>
            <a:custDash>
              <a:ds d="1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97" name="доступ к финансированию в Украине:…"/>
          <p:cNvSpPr/>
          <p:nvPr>
            <p:ph type="title"/>
          </p:nvPr>
        </p:nvSpPr>
        <p:spPr>
          <a:xfrm>
            <a:off x="146128" y="5953"/>
            <a:ext cx="24091744" cy="3036094"/>
          </a:xfrm>
          <a:prstGeom prst="rect">
            <a:avLst/>
          </a:prstGeom>
        </p:spPr>
        <p:txBody>
          <a:bodyPr/>
          <a:lstStyle/>
          <a:p>
            <a:pPr/>
            <a:r>
              <a:t>доступ к финансированию в Украине:</a:t>
            </a:r>
          </a:p>
          <a:p>
            <a:pPr/>
            <a:r>
              <a:t>инвестиционный gap</a:t>
            </a:r>
          </a:p>
        </p:txBody>
      </p:sp>
      <p:sp>
        <p:nvSpPr>
          <p:cNvPr id="198" name="Square"/>
          <p:cNvSpPr/>
          <p:nvPr/>
        </p:nvSpPr>
        <p:spPr>
          <a:xfrm>
            <a:off x="1944517" y="9134878"/>
            <a:ext cx="1270001" cy="1270001"/>
          </a:xfrm>
          <a:prstGeom prst="rect">
            <a:avLst/>
          </a:prstGeom>
          <a:solidFill>
            <a:srgbClr val="B7DE7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6993316" y="8382425"/>
            <a:ext cx="1270001" cy="2022455"/>
          </a:xfrm>
          <a:prstGeom prst="rect">
            <a:avLst/>
          </a:prstGeom>
          <a:solidFill>
            <a:srgbClr val="B7DE7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</a:p>
        </p:txBody>
      </p:sp>
      <p:sp>
        <p:nvSpPr>
          <p:cNvPr id="200" name="Rectangle"/>
          <p:cNvSpPr/>
          <p:nvPr/>
        </p:nvSpPr>
        <p:spPr>
          <a:xfrm>
            <a:off x="17090914" y="3877085"/>
            <a:ext cx="1270001" cy="6527794"/>
          </a:xfrm>
          <a:prstGeom prst="rect">
            <a:avLst/>
          </a:prstGeom>
          <a:solidFill>
            <a:srgbClr val="B7DE7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1" cap="all" sz="4000">
                <a:latin typeface="+mn-lt"/>
                <a:ea typeface="+mn-ea"/>
                <a:cs typeface="+mn-cs"/>
                <a:sym typeface="Exo 2"/>
              </a:defRPr>
            </a:pPr>
          </a:p>
        </p:txBody>
      </p:sp>
      <p:sp>
        <p:nvSpPr>
          <p:cNvPr id="201" name="3P"/>
          <p:cNvSpPr/>
          <p:nvPr/>
        </p:nvSpPr>
        <p:spPr>
          <a:xfrm>
            <a:off x="2176764" y="10526797"/>
            <a:ext cx="80550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/>
            </a:lvl1pPr>
          </a:lstStyle>
          <a:p>
            <a:pPr/>
            <a:r>
              <a:t>3P</a:t>
            </a:r>
          </a:p>
        </p:txBody>
      </p:sp>
      <p:sp>
        <p:nvSpPr>
          <p:cNvPr id="202" name="Seed"/>
          <p:cNvSpPr/>
          <p:nvPr/>
        </p:nvSpPr>
        <p:spPr>
          <a:xfrm>
            <a:off x="11990440" y="10526797"/>
            <a:ext cx="1400597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/>
            </a:lvl1pPr>
          </a:lstStyle>
          <a:p>
            <a:pPr/>
            <a:r>
              <a:t>Seed</a:t>
            </a:r>
          </a:p>
        </p:txBody>
      </p:sp>
      <p:sp>
        <p:nvSpPr>
          <p:cNvPr id="203" name="UA VC"/>
          <p:cNvSpPr/>
          <p:nvPr/>
        </p:nvSpPr>
        <p:spPr>
          <a:xfrm>
            <a:off x="16843060" y="10526797"/>
            <a:ext cx="1792958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/>
            </a:lvl1pPr>
          </a:lstStyle>
          <a:p>
            <a:pPr/>
            <a:r>
              <a:t>UA VC</a:t>
            </a:r>
          </a:p>
        </p:txBody>
      </p:sp>
      <p:sp>
        <p:nvSpPr>
          <p:cNvPr id="204" name="UA Angels"/>
          <p:cNvSpPr/>
          <p:nvPr/>
        </p:nvSpPr>
        <p:spPr>
          <a:xfrm>
            <a:off x="6196503" y="10526797"/>
            <a:ext cx="2863627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/>
            </a:lvl1pPr>
          </a:lstStyle>
          <a:p>
            <a:pPr/>
            <a:r>
              <a:t>UA Angels</a:t>
            </a:r>
          </a:p>
        </p:txBody>
      </p:sp>
      <p:sp>
        <p:nvSpPr>
          <p:cNvPr id="205" name="Under $50k"/>
          <p:cNvSpPr/>
          <p:nvPr/>
        </p:nvSpPr>
        <p:spPr>
          <a:xfrm>
            <a:off x="6050151" y="11590104"/>
            <a:ext cx="3156332" cy="752476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Under $50k</a:t>
            </a:r>
          </a:p>
        </p:txBody>
      </p:sp>
      <p:sp>
        <p:nvSpPr>
          <p:cNvPr id="206" name="$50-150k"/>
          <p:cNvSpPr/>
          <p:nvPr/>
        </p:nvSpPr>
        <p:spPr>
          <a:xfrm>
            <a:off x="11500177" y="11590104"/>
            <a:ext cx="2381124" cy="752476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$50-150k</a:t>
            </a:r>
          </a:p>
        </p:txBody>
      </p:sp>
      <p:sp>
        <p:nvSpPr>
          <p:cNvPr id="207" name="$200-500k"/>
          <p:cNvSpPr/>
          <p:nvPr/>
        </p:nvSpPr>
        <p:spPr>
          <a:xfrm>
            <a:off x="16310309" y="11590104"/>
            <a:ext cx="2831212" cy="752476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$200-500k</a:t>
            </a:r>
          </a:p>
        </p:txBody>
      </p:sp>
      <p:sp>
        <p:nvSpPr>
          <p:cNvPr id="208" name="US VC"/>
          <p:cNvSpPr/>
          <p:nvPr/>
        </p:nvSpPr>
        <p:spPr>
          <a:xfrm>
            <a:off x="21312545" y="10513174"/>
            <a:ext cx="171410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/>
            </a:lvl1pPr>
          </a:lstStyle>
          <a:p>
            <a:pPr/>
            <a:r>
              <a:t>US VC</a:t>
            </a:r>
          </a:p>
        </p:txBody>
      </p:sp>
      <p:sp>
        <p:nvSpPr>
          <p:cNvPr id="209" name="&lt;$500k"/>
          <p:cNvSpPr/>
          <p:nvPr/>
        </p:nvSpPr>
        <p:spPr>
          <a:xfrm>
            <a:off x="21180295" y="11590104"/>
            <a:ext cx="1951356" cy="752476"/>
          </a:xfrm>
          <a:prstGeom prst="rect">
            <a:avLst/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&lt;$500k</a:t>
            </a:r>
          </a:p>
        </p:txBody>
      </p:sp>
      <p:sp>
        <p:nvSpPr>
          <p:cNvPr id="210" name="инкокорпорированы за рубежом"/>
          <p:cNvSpPr/>
          <p:nvPr/>
        </p:nvSpPr>
        <p:spPr>
          <a:xfrm>
            <a:off x="7805701" y="2193372"/>
            <a:ext cx="13474555" cy="4119667"/>
          </a:xfrm>
          <a:prstGeom prst="rightArrow">
            <a:avLst>
              <a:gd name="adj1" fmla="val 32000"/>
              <a:gd name="adj2" fmla="val 19730"/>
            </a:avLst>
          </a:prstGeom>
          <a:solidFill>
            <a:srgbClr val="FEE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34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инкокорпорированы за рубежом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Структура IT-рынка в Украине"/>
          <p:cNvSpPr/>
          <p:nvPr>
            <p:ph type="title"/>
          </p:nvPr>
        </p:nvSpPr>
        <p:spPr>
          <a:xfrm>
            <a:off x="3188186" y="625078"/>
            <a:ext cx="18007628" cy="3036094"/>
          </a:xfrm>
          <a:prstGeom prst="rect">
            <a:avLst/>
          </a:prstGeom>
        </p:spPr>
        <p:txBody>
          <a:bodyPr/>
          <a:lstStyle/>
          <a:p>
            <a:pPr/>
            <a:r>
              <a:t>Структура IT-рынка в Украине</a:t>
            </a:r>
          </a:p>
        </p:txBody>
      </p:sp>
      <p:graphicFrame>
        <p:nvGraphicFramePr>
          <p:cNvPr id="213" name="2D Pie Chart"/>
          <p:cNvGraphicFramePr/>
          <p:nvPr/>
        </p:nvGraphicFramePr>
        <p:xfrm>
          <a:off x="9119790" y="3785790"/>
          <a:ext cx="13557931" cy="660961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чему украина все еще не технологический хаб"/>
          <p:cNvSpPr/>
          <p:nvPr>
            <p:ph type="title"/>
          </p:nvPr>
        </p:nvSpPr>
        <p:spPr>
          <a:xfrm>
            <a:off x="1597176" y="5953"/>
            <a:ext cx="21189648" cy="3036094"/>
          </a:xfrm>
          <a:prstGeom prst="rect">
            <a:avLst/>
          </a:prstGeom>
        </p:spPr>
        <p:txBody>
          <a:bodyPr/>
          <a:lstStyle/>
          <a:p>
            <a:pPr/>
            <a:r>
              <a:t>почему украина все еще не технологический хаб</a:t>
            </a:r>
          </a:p>
        </p:txBody>
      </p:sp>
      <p:sp>
        <p:nvSpPr>
          <p:cNvPr id="216" name="Non-established pipeline"/>
          <p:cNvSpPr/>
          <p:nvPr/>
        </p:nvSpPr>
        <p:spPr>
          <a:xfrm>
            <a:off x="778940" y="4598523"/>
            <a:ext cx="6701009" cy="1713557"/>
          </a:xfrm>
          <a:prstGeom prst="rect">
            <a:avLst/>
          </a:prstGeom>
          <a:solidFill>
            <a:srgbClr val="9CCED5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Non-established pipeline</a:t>
            </a:r>
          </a:p>
        </p:txBody>
      </p:sp>
      <p:sp>
        <p:nvSpPr>
          <p:cNvPr id="217" name="Low-margin export opportunities"/>
          <p:cNvSpPr/>
          <p:nvPr/>
        </p:nvSpPr>
        <p:spPr>
          <a:xfrm>
            <a:off x="8841495" y="4598523"/>
            <a:ext cx="6701010" cy="1713556"/>
          </a:xfrm>
          <a:prstGeom prst="rect">
            <a:avLst/>
          </a:prstGeom>
          <a:solidFill>
            <a:srgbClr val="9CCED5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Low-margin export opportunities</a:t>
            </a:r>
          </a:p>
        </p:txBody>
      </p:sp>
      <p:sp>
        <p:nvSpPr>
          <p:cNvPr id="218" name="lack of SEED funding"/>
          <p:cNvSpPr/>
          <p:nvPr/>
        </p:nvSpPr>
        <p:spPr>
          <a:xfrm>
            <a:off x="16904051" y="4598523"/>
            <a:ext cx="6701009" cy="1713556"/>
          </a:xfrm>
          <a:prstGeom prst="rect">
            <a:avLst/>
          </a:prstGeom>
          <a:solidFill>
            <a:srgbClr val="9CCED5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lack of SEED funding</a:t>
            </a:r>
          </a:p>
        </p:txBody>
      </p:sp>
      <p:sp>
        <p:nvSpPr>
          <p:cNvPr id="219" name="университеты и администрации не вовлечены"/>
          <p:cNvSpPr/>
          <p:nvPr/>
        </p:nvSpPr>
        <p:spPr>
          <a:xfrm>
            <a:off x="778940" y="6781758"/>
            <a:ext cx="6701009" cy="4850830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cap="all" sz="39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университеты и администрации не вовлечены</a:t>
            </a:r>
          </a:p>
        </p:txBody>
      </p:sp>
      <p:sp>
        <p:nvSpPr>
          <p:cNvPr id="220" name="стартапы перепродаются за копейки…"/>
          <p:cNvSpPr/>
          <p:nvPr/>
        </p:nvSpPr>
        <p:spPr>
          <a:xfrm>
            <a:off x="8841495" y="6781758"/>
            <a:ext cx="6701010" cy="4850830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705555" indent="-705555" algn="l">
              <a:buSzPct val="100000"/>
              <a:buAutoNum type="arabicParenBoth" startAt="1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стартапы перепродаются за копейки</a:t>
            </a:r>
          </a:p>
          <a:p>
            <a:pPr marL="705555" indent="-705555" algn="l">
              <a:buSzPct val="100000"/>
              <a:buAutoNum type="arabicParenBoth" startAt="1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 100,000+ в аутсорсе без перспективы перейти в стартап</a:t>
            </a:r>
          </a:p>
        </p:txBody>
      </p:sp>
      <p:sp>
        <p:nvSpPr>
          <p:cNvPr id="221" name="отсутствие локального посевного капитала"/>
          <p:cNvSpPr/>
          <p:nvPr/>
        </p:nvSpPr>
        <p:spPr>
          <a:xfrm>
            <a:off x="16904051" y="6781758"/>
            <a:ext cx="6701009" cy="4850830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cap="all" sz="39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отсутствие локального посевного капитала</a:t>
            </a:r>
          </a:p>
        </p:txBody>
      </p:sp>
      <p:sp>
        <p:nvSpPr>
          <p:cNvPr id="222" name="1"/>
          <p:cNvSpPr/>
          <p:nvPr/>
        </p:nvSpPr>
        <p:spPr>
          <a:xfrm>
            <a:off x="3494444" y="2858844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23" name="2"/>
          <p:cNvSpPr/>
          <p:nvPr/>
        </p:nvSpPr>
        <p:spPr>
          <a:xfrm>
            <a:off x="11557000" y="2858844"/>
            <a:ext cx="1270000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24" name="3"/>
          <p:cNvSpPr/>
          <p:nvPr/>
        </p:nvSpPr>
        <p:spPr>
          <a:xfrm>
            <a:off x="19619555" y="2858844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1991 approach"/>
          <p:cNvSpPr/>
          <p:nvPr>
            <p:ph type="title"/>
          </p:nvPr>
        </p:nvSpPr>
        <p:spPr>
          <a:xfrm>
            <a:off x="4722339" y="5953"/>
            <a:ext cx="14939322" cy="3036094"/>
          </a:xfrm>
          <a:prstGeom prst="rect">
            <a:avLst/>
          </a:prstGeom>
        </p:spPr>
        <p:txBody>
          <a:bodyPr/>
          <a:lstStyle/>
          <a:p>
            <a:pPr/>
            <a:r>
              <a:t>1991 approach</a:t>
            </a:r>
          </a:p>
        </p:txBody>
      </p:sp>
      <p:sp>
        <p:nvSpPr>
          <p:cNvPr id="227" name="NATIONAL CHALLENGE"/>
          <p:cNvSpPr/>
          <p:nvPr/>
        </p:nvSpPr>
        <p:spPr>
          <a:xfrm>
            <a:off x="8566029" y="4264615"/>
            <a:ext cx="7150342" cy="1713556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NATIONAL CHALLENGE</a:t>
            </a:r>
          </a:p>
        </p:txBody>
      </p:sp>
      <p:sp>
        <p:nvSpPr>
          <p:cNvPr id="228" name="use of data"/>
          <p:cNvSpPr/>
          <p:nvPr/>
        </p:nvSpPr>
        <p:spPr>
          <a:xfrm>
            <a:off x="865873" y="4264615"/>
            <a:ext cx="6701009" cy="1713556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use of data</a:t>
            </a:r>
          </a:p>
        </p:txBody>
      </p:sp>
      <p:sp>
        <p:nvSpPr>
          <p:cNvPr id="229" name="government engagement"/>
          <p:cNvSpPr/>
          <p:nvPr/>
        </p:nvSpPr>
        <p:spPr>
          <a:xfrm>
            <a:off x="16715517" y="4264615"/>
            <a:ext cx="6802609" cy="1713556"/>
          </a:xfrm>
          <a:prstGeom prst="rect">
            <a:avLst/>
          </a:prstGeom>
          <a:solidFill>
            <a:srgbClr val="FEEB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government engagement</a:t>
            </a:r>
          </a:p>
        </p:txBody>
      </p:sp>
      <p:sp>
        <p:nvSpPr>
          <p:cNvPr id="230" name="каждый стартап - реформа отрасли…"/>
          <p:cNvSpPr/>
          <p:nvPr/>
        </p:nvSpPr>
        <p:spPr>
          <a:xfrm>
            <a:off x="8566029" y="6447850"/>
            <a:ext cx="7150342" cy="4139024"/>
          </a:xfrm>
          <a:prstGeom prst="rect">
            <a:avLst/>
          </a:prstGeom>
          <a:solidFill>
            <a:srgbClr val="9CCED6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spcBef>
                <a:spcPts val="1000"/>
              </a:spcBef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  </a:t>
            </a: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каждый стартап - реформа отрасли</a:t>
            </a: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доступ к донорским средствам</a:t>
            </a:r>
          </a:p>
        </p:txBody>
      </p:sp>
      <p:sp>
        <p:nvSpPr>
          <p:cNvPr id="231" name="открытые Данные…"/>
          <p:cNvSpPr/>
          <p:nvPr/>
        </p:nvSpPr>
        <p:spPr>
          <a:xfrm>
            <a:off x="865873" y="6447850"/>
            <a:ext cx="6701009" cy="4139024"/>
          </a:xfrm>
          <a:prstGeom prst="rect">
            <a:avLst/>
          </a:prstGeom>
          <a:solidFill>
            <a:srgbClr val="9CCED6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>
              <a:spcBef>
                <a:spcPts val="1000"/>
              </a:spcBef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 </a:t>
            </a: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открытые Данные</a:t>
            </a: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локальное пилотирование</a:t>
            </a:r>
          </a:p>
        </p:txBody>
      </p:sp>
      <p:sp>
        <p:nvSpPr>
          <p:cNvPr id="232" name="2"/>
          <p:cNvSpPr/>
          <p:nvPr/>
        </p:nvSpPr>
        <p:spPr>
          <a:xfrm>
            <a:off x="11506200" y="3256174"/>
            <a:ext cx="1270000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3" name="1"/>
          <p:cNvSpPr/>
          <p:nvPr/>
        </p:nvSpPr>
        <p:spPr>
          <a:xfrm>
            <a:off x="3581377" y="3256174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34" name="3"/>
          <p:cNvSpPr/>
          <p:nvPr/>
        </p:nvSpPr>
        <p:spPr>
          <a:xfrm>
            <a:off x="19481821" y="3256174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b="1" cap="all" sz="4000">
                <a:latin typeface="+mn-lt"/>
                <a:ea typeface="+mn-ea"/>
                <a:cs typeface="+mn-cs"/>
                <a:sym typeface="Exo 2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35" name="политическая поддержка…"/>
          <p:cNvSpPr/>
          <p:nvPr/>
        </p:nvSpPr>
        <p:spPr>
          <a:xfrm>
            <a:off x="16766317" y="6447850"/>
            <a:ext cx="6701009" cy="4139024"/>
          </a:xfrm>
          <a:prstGeom prst="rect">
            <a:avLst/>
          </a:prstGeom>
          <a:solidFill>
            <a:srgbClr val="9CCED6"/>
          </a:solidFill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>
              <a:spcBef>
                <a:spcPts val="1000"/>
              </a:spcBef>
              <a:defRPr cap="all" sz="3900">
                <a:latin typeface="+mn-lt"/>
                <a:ea typeface="+mn-ea"/>
                <a:cs typeface="+mn-cs"/>
                <a:sym typeface="Exo 2"/>
              </a:defRPr>
            </a:pP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политическая поддержка</a:t>
            </a:r>
          </a:p>
          <a:p>
            <a:pPr marL="481541" indent="-481541" algn="l">
              <a:spcBef>
                <a:spcPts val="1000"/>
              </a:spcBef>
              <a:buSzPct val="75000"/>
              <a:buChar char="•"/>
              <a:defRPr cap="all" sz="3900">
                <a:latin typeface="+mn-lt"/>
                <a:ea typeface="+mn-ea"/>
                <a:cs typeface="+mn-cs"/>
                <a:sym typeface="Exo 2"/>
              </a:defRPr>
            </a:pPr>
            <a:r>
              <a:t>visibility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рынок открытых данных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рынок открытых данных</a:t>
            </a:r>
          </a:p>
        </p:txBody>
      </p:sp>
      <p:pic>
        <p:nvPicPr>
          <p:cNvPr id="23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6217" y="2880394"/>
            <a:ext cx="15191566" cy="10127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7378" y="684340"/>
            <a:ext cx="18609244" cy="108941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Exo 2"/>
        <a:ea typeface="Exo 2"/>
        <a:cs typeface="Exo 2"/>
      </a:majorFont>
      <a:minorFont>
        <a:latin typeface="Exo 2"/>
        <a:ea typeface="Exo 2"/>
        <a:cs typeface="Exo 2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EA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Exo 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Noto Serif"/>
            <a:ea typeface="Noto Serif"/>
            <a:cs typeface="Noto Serif"/>
            <a:sym typeface="Noto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Exo 2"/>
        <a:ea typeface="Exo 2"/>
        <a:cs typeface="Exo 2"/>
      </a:majorFont>
      <a:minorFont>
        <a:latin typeface="Exo 2"/>
        <a:ea typeface="Exo 2"/>
        <a:cs typeface="Exo 2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EA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Exo 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Noto Serif"/>
            <a:ea typeface="Noto Serif"/>
            <a:cs typeface="Noto Serif"/>
            <a:sym typeface="Noto Serif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